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56"/>
  </p:notesMasterIdLst>
  <p:sldIdLst>
    <p:sldId id="256" r:id="rId2"/>
    <p:sldId id="292" r:id="rId3"/>
    <p:sldId id="262" r:id="rId4"/>
    <p:sldId id="257" r:id="rId5"/>
    <p:sldId id="294" r:id="rId6"/>
    <p:sldId id="258" r:id="rId7"/>
    <p:sldId id="272" r:id="rId8"/>
    <p:sldId id="273" r:id="rId9"/>
    <p:sldId id="259" r:id="rId10"/>
    <p:sldId id="27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39" r:id="rId24"/>
    <p:sldId id="340" r:id="rId25"/>
    <p:sldId id="308" r:id="rId26"/>
    <p:sldId id="309" r:id="rId27"/>
    <p:sldId id="310" r:id="rId28"/>
    <p:sldId id="311" r:id="rId29"/>
    <p:sldId id="332" r:id="rId30"/>
    <p:sldId id="333" r:id="rId31"/>
    <p:sldId id="334" r:id="rId32"/>
    <p:sldId id="335" r:id="rId33"/>
    <p:sldId id="336" r:id="rId34"/>
    <p:sldId id="269" r:id="rId35"/>
    <p:sldId id="331" r:id="rId36"/>
    <p:sldId id="330" r:id="rId37"/>
    <p:sldId id="314" r:id="rId38"/>
    <p:sldId id="315" r:id="rId39"/>
    <p:sldId id="316" r:id="rId40"/>
    <p:sldId id="317" r:id="rId41"/>
    <p:sldId id="318" r:id="rId42"/>
    <p:sldId id="319" r:id="rId43"/>
    <p:sldId id="271" r:id="rId44"/>
    <p:sldId id="320" r:id="rId45"/>
    <p:sldId id="321" r:id="rId46"/>
    <p:sldId id="322" r:id="rId47"/>
    <p:sldId id="323" r:id="rId48"/>
    <p:sldId id="325" r:id="rId49"/>
    <p:sldId id="326" r:id="rId50"/>
    <p:sldId id="327" r:id="rId51"/>
    <p:sldId id="328" r:id="rId52"/>
    <p:sldId id="329" r:id="rId53"/>
    <p:sldId id="337" r:id="rId54"/>
    <p:sldId id="338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E2E35-9A63-4F66-8076-4E5A0CB3AE63}" type="datetimeFigureOut">
              <a:rPr lang="bg-BG" smtClean="0"/>
              <a:pPr/>
              <a:t>18.1.2019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6ECCD-CA70-452A-92DA-DDD8A86C238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482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170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359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347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121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210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50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722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51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8135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52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00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8629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1301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0362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775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71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02456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15554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08433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7142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6474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68802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8438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1991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1569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1439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69632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6315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0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5410" y="3573016"/>
            <a:ext cx="3390806" cy="1584176"/>
          </a:xfrm>
        </p:spPr>
        <p:txBody>
          <a:bodyPr>
            <a:noAutofit/>
          </a:bodyPr>
          <a:lstStyle/>
          <a:p>
            <a:pPr lvl="0"/>
            <a:r>
              <a:rPr lang="bg-BG" sz="1800" dirty="0"/>
              <a:t>Даниел Димитров, </a:t>
            </a:r>
            <a:r>
              <a:rPr lang="bg-BG" sz="1800" dirty="0" smtClean="0"/>
              <a:t>Ф№ 62121</a:t>
            </a:r>
            <a:endParaRPr lang="en-US" sz="1800" dirty="0"/>
          </a:p>
          <a:p>
            <a:pPr lvl="0"/>
            <a:r>
              <a:rPr lang="bg-BG" sz="1800" dirty="0"/>
              <a:t>Иван Христов, </a:t>
            </a:r>
            <a:r>
              <a:rPr lang="bg-BG" sz="1800" dirty="0" smtClean="0"/>
              <a:t>Ф№ 62130</a:t>
            </a:r>
            <a:endParaRPr lang="en-US" sz="1800" dirty="0"/>
          </a:p>
          <a:p>
            <a:pPr lvl="0"/>
            <a:r>
              <a:rPr lang="bg-BG" sz="1800" dirty="0"/>
              <a:t>Иван </a:t>
            </a:r>
            <a:r>
              <a:rPr lang="bg-BG" sz="1800" dirty="0" err="1"/>
              <a:t>Чучулски</a:t>
            </a:r>
            <a:r>
              <a:rPr lang="bg-BG" sz="1800" dirty="0"/>
              <a:t>, </a:t>
            </a:r>
            <a:r>
              <a:rPr lang="bg-BG" sz="1800" dirty="0" smtClean="0"/>
              <a:t>Ф№ 62167</a:t>
            </a:r>
            <a:endParaRPr lang="en-US" sz="1800" dirty="0"/>
          </a:p>
          <a:p>
            <a:pPr lvl="0"/>
            <a:r>
              <a:rPr lang="bg-BG" sz="1800" dirty="0"/>
              <a:t>Георги Атанасов, </a:t>
            </a:r>
            <a:r>
              <a:rPr lang="bg-BG" sz="1800" dirty="0" smtClean="0"/>
              <a:t>Ф№ 62189</a:t>
            </a:r>
            <a:endParaRPr lang="en-US" sz="1800" dirty="0"/>
          </a:p>
          <a:p>
            <a:r>
              <a:rPr lang="bg-BG" sz="1800" dirty="0"/>
              <a:t/>
            </a:r>
            <a:br>
              <a:rPr lang="bg-BG" sz="1800" dirty="0"/>
            </a:br>
            <a:endParaRPr lang="bg-BG" sz="1800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00808"/>
            <a:ext cx="2483768" cy="1655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8" y="1700808"/>
            <a:ext cx="6798734" cy="1217517"/>
          </a:xfrm>
        </p:spPr>
        <p:txBody>
          <a:bodyPr>
            <a:normAutofit fontScale="90000"/>
          </a:bodyPr>
          <a:lstStyle/>
          <a:p>
            <a:pPr algn="l"/>
            <a:r>
              <a:rPr lang="bg-BG" dirty="0" smtClean="0"/>
              <a:t>Нефункционални</a:t>
            </a:r>
            <a:r>
              <a:rPr lang="bg-BG" sz="4400" dirty="0" smtClean="0"/>
              <a:t> изисквания</a:t>
            </a:r>
            <a:br>
              <a:rPr lang="bg-BG" sz="4400" dirty="0" smtClean="0"/>
            </a:br>
            <a:r>
              <a:rPr lang="bg-BG" sz="3100" dirty="0" err="1"/>
              <a:t>Изисквания</a:t>
            </a:r>
            <a:r>
              <a:rPr lang="bg-BG" sz="3100" dirty="0"/>
              <a:t> за </a:t>
            </a:r>
            <a:r>
              <a:rPr lang="bg-BG" sz="3100" dirty="0" smtClean="0"/>
              <a:t>безопасност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4400" dirty="0" smtClean="0"/>
              <a:t/>
            </a:r>
            <a:br>
              <a:rPr lang="en-US" sz="4400" dirty="0" smtClean="0"/>
            </a:br>
            <a:endParaRPr lang="bg-BG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6866" y="2503771"/>
            <a:ext cx="6798736" cy="34449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bg-BG" dirty="0"/>
              <a:t>Приложението няма да обработва личните и банковите данни на клиента, а тази обработка ще се извършва от страна на Big </a:t>
            </a:r>
            <a:r>
              <a:rPr lang="bg-BG" dirty="0" err="1"/>
              <a:t>Bank</a:t>
            </a:r>
            <a:r>
              <a:rPr lang="bg-BG" dirty="0"/>
              <a:t> </a:t>
            </a:r>
            <a:r>
              <a:rPr lang="en-US" dirty="0"/>
              <a:t>Ltd</a:t>
            </a:r>
            <a:r>
              <a:rPr lang="bg-BG" dirty="0"/>
              <a:t>., с цел да няма изтичане на информация от страна на системата.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 smtClean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4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9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14" y="1136104"/>
            <a:ext cx="642025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 smtClean="0"/>
              <a:t>Интерфейс за поддръжка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Интерфейс за поддръжка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Интерфейс за поддръжка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Съдържание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6865" y="2395365"/>
            <a:ext cx="6798736" cy="3444997"/>
          </a:xfrm>
        </p:spPr>
        <p:txBody>
          <a:bodyPr>
            <a:noAutofit/>
          </a:bodyPr>
          <a:lstStyle/>
          <a:p>
            <a:pPr>
              <a:buBlip>
                <a:blip r:embed="rId2"/>
              </a:buBlip>
            </a:pPr>
            <a:r>
              <a:rPr lang="bg-BG" sz="2700" dirty="0"/>
              <a:t>Обхват, перспективи и потребители на проекта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Функционални изисквания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Нефункционални изисквания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Потребителски </a:t>
            </a:r>
            <a:r>
              <a:rPr lang="bg-BG" sz="2700" dirty="0" smtClean="0"/>
              <a:t>интерфейс</a:t>
            </a:r>
            <a:endParaRPr lang="bg-BG" sz="2700" dirty="0"/>
          </a:p>
          <a:p>
            <a:endParaRPr lang="bg-BG" sz="2700" dirty="0"/>
          </a:p>
        </p:txBody>
      </p:sp>
    </p:spTree>
    <p:extLst>
      <p:ext uri="{BB962C8B-B14F-4D97-AF65-F5344CB8AC3E}">
        <p14:creationId xmlns:p14="http://schemas.microsoft.com/office/powerpoint/2010/main" val="89530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Интерфейс за поддръжка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9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</a:t>
            </a:r>
            <a:r>
              <a:rPr lang="bg-BG" sz="4000" dirty="0" smtClean="0"/>
              <a:t>дминистраторски </a:t>
            </a:r>
            <a:r>
              <a:rPr lang="bg-BG" sz="4000" dirty="0"/>
              <a:t>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</a:t>
            </a:r>
            <a:r>
              <a:rPr lang="bg-BG" sz="4000" dirty="0" smtClean="0"/>
              <a:t>дминистраторски </a:t>
            </a:r>
            <a:r>
              <a:rPr lang="bg-BG" sz="4000" dirty="0"/>
              <a:t>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</a:t>
            </a:r>
            <a:r>
              <a:rPr lang="bg-BG" sz="4000" dirty="0" smtClean="0"/>
              <a:t>дминистраторски </a:t>
            </a:r>
            <a:r>
              <a:rPr lang="bg-BG" sz="4000" dirty="0"/>
              <a:t>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0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Съдържание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6865" y="2395365"/>
            <a:ext cx="6798736" cy="3444997"/>
          </a:xfrm>
        </p:spPr>
        <p:txBody>
          <a:bodyPr>
            <a:noAutofit/>
          </a:bodyPr>
          <a:lstStyle/>
          <a:p>
            <a:pPr>
              <a:buBlip>
                <a:blip r:embed="rId2"/>
              </a:buBlip>
            </a:pPr>
            <a:r>
              <a:rPr lang="bg-BG" sz="2700" dirty="0" smtClean="0"/>
              <a:t>Основни </a:t>
            </a:r>
            <a:r>
              <a:rPr lang="bg-BG" sz="2700" dirty="0"/>
              <a:t>потребителски случаи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Диаграми на последователност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Диаграми на активностите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Пакетни и клас диаграми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Бъдещи насоки за развитие</a:t>
            </a:r>
          </a:p>
          <a:p>
            <a:pPr>
              <a:buBlip>
                <a:blip r:embed="rId2"/>
              </a:buBlip>
            </a:pPr>
            <a:endParaRPr lang="bg-BG" sz="2700" dirty="0"/>
          </a:p>
          <a:p>
            <a:pPr>
              <a:buBlip>
                <a:blip r:embed="rId2"/>
              </a:buBlip>
            </a:pPr>
            <a:endParaRPr lang="bg-BG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5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5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за потребителските употреби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2" y="2420888"/>
            <a:ext cx="8495928" cy="39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Диаграма за потребителските употреби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8146646" cy="41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клиент</a:t>
            </a:r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2492896"/>
            <a:ext cx="812214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96480"/>
            <a:ext cx="7543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20888"/>
            <a:ext cx="7353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1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05980"/>
            <a:ext cx="82105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8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Обхват</a:t>
            </a:r>
            <a:r>
              <a:rPr lang="bg-BG" dirty="0">
                <a:solidFill>
                  <a:schemeClr val="tx1"/>
                </a:solidFill>
              </a:rPr>
              <a:t> </a:t>
            </a:r>
            <a:r>
              <a:rPr lang="bg-BG" dirty="0" smtClean="0">
                <a:solidFill>
                  <a:schemeClr val="tx1"/>
                </a:solidFill>
              </a:rPr>
              <a:t>и перспективи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bg-BG" dirty="0"/>
              <a:t>Вградената система </a:t>
            </a:r>
            <a:r>
              <a:rPr lang="en-US" dirty="0"/>
              <a:t>J</a:t>
            </a:r>
            <a:r>
              <a:rPr lang="bg-BG" dirty="0" err="1"/>
              <a:t>ill</a:t>
            </a:r>
            <a:r>
              <a:rPr lang="bg-BG" dirty="0"/>
              <a:t> е предназначена за улеснено предоставяне на напитки на клиента. Тя ще позволява покупката на различен асортимент от напитки чрез безконтактно плащане. </a:t>
            </a:r>
          </a:p>
          <a:p>
            <a:pPr>
              <a:buBlip>
                <a:blip r:embed="rId2"/>
              </a:buBlip>
            </a:pPr>
            <a:r>
              <a:rPr lang="bg-BG" dirty="0"/>
              <a:t>Системата ще предоставя възможност за предлагане на напитки спрямо предпочитанието на потребителя, чрез система от категории и типове.</a:t>
            </a:r>
          </a:p>
          <a:p>
            <a:pPr>
              <a:buBlip>
                <a:blip r:embed="rId2"/>
              </a:buBlip>
            </a:pP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824800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831077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48880"/>
            <a:ext cx="756415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Пакетна диаграма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64904"/>
            <a:ext cx="8065865" cy="3528392"/>
          </a:xfrm>
        </p:spPr>
      </p:pic>
    </p:spTree>
    <p:extLst>
      <p:ext uri="{BB962C8B-B14F-4D97-AF65-F5344CB8AC3E}">
        <p14:creationId xmlns:p14="http://schemas.microsoft.com/office/powerpoint/2010/main" val="20450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Клас диаграма</a:t>
            </a:r>
            <a:endParaRPr lang="en-US" dirty="0"/>
          </a:p>
        </p:txBody>
      </p:sp>
      <p:pic>
        <p:nvPicPr>
          <p:cNvPr id="8" name="Контейнер за съдържание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8067051" cy="4178572"/>
          </a:xfrm>
        </p:spPr>
      </p:pic>
    </p:spTree>
    <p:extLst>
      <p:ext uri="{BB962C8B-B14F-4D97-AF65-F5344CB8AC3E}">
        <p14:creationId xmlns:p14="http://schemas.microsoft.com/office/powerpoint/2010/main" val="305784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за активност</a:t>
            </a:r>
            <a:br>
              <a:rPr lang="bg-BG" dirty="0" smtClean="0"/>
            </a:br>
            <a:r>
              <a:rPr lang="bg-BG" dirty="0" smtClean="0"/>
              <a:t>за клиенти</a:t>
            </a:r>
            <a:endParaRPr lang="en-US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40" y="2348880"/>
            <a:ext cx="6695036" cy="4055392"/>
          </a:xfrm>
        </p:spPr>
      </p:pic>
    </p:spTree>
    <p:extLst>
      <p:ext uri="{BB962C8B-B14F-4D97-AF65-F5344CB8AC3E}">
        <p14:creationId xmlns:p14="http://schemas.microsoft.com/office/powerpoint/2010/main" val="34075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за активност</a:t>
            </a:r>
            <a:br>
              <a:rPr lang="bg-BG" dirty="0" smtClean="0"/>
            </a:br>
            <a:r>
              <a:rPr lang="bg-BG" dirty="0" smtClean="0"/>
              <a:t>за администратори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7869621" cy="3744416"/>
          </a:xfrm>
        </p:spPr>
      </p:pic>
    </p:spTree>
    <p:extLst>
      <p:ext uri="{BB962C8B-B14F-4D97-AF65-F5344CB8AC3E}">
        <p14:creationId xmlns:p14="http://schemas.microsoft.com/office/powerpoint/2010/main" val="26269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6" y="2708920"/>
            <a:ext cx="8350444" cy="2901647"/>
          </a:xfrm>
        </p:spPr>
      </p:pic>
    </p:spTree>
    <p:extLst>
      <p:ext uri="{BB962C8B-B14F-4D97-AF65-F5344CB8AC3E}">
        <p14:creationId xmlns:p14="http://schemas.microsoft.com/office/powerpoint/2010/main" val="22635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8" y="2708920"/>
            <a:ext cx="8384542" cy="3168352"/>
          </a:xfrm>
        </p:spPr>
      </p:pic>
    </p:spTree>
    <p:extLst>
      <p:ext uri="{BB962C8B-B14F-4D97-AF65-F5344CB8AC3E}">
        <p14:creationId xmlns:p14="http://schemas.microsoft.com/office/powerpoint/2010/main" val="33532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20888"/>
            <a:ext cx="7542826" cy="4077676"/>
          </a:xfrm>
        </p:spPr>
      </p:pic>
    </p:spTree>
    <p:extLst>
      <p:ext uri="{BB962C8B-B14F-4D97-AF65-F5344CB8AC3E}">
        <p14:creationId xmlns:p14="http://schemas.microsoft.com/office/powerpoint/2010/main" val="3783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Потребители на </a:t>
            </a:r>
            <a:r>
              <a:rPr lang="bg-BG" dirty="0">
                <a:solidFill>
                  <a:schemeClr val="tx1"/>
                </a:solidFill>
              </a:rPr>
              <a:t>проекта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bg-BG" dirty="0" smtClean="0"/>
              <a:t>Целевите </a:t>
            </a:r>
            <a:r>
              <a:rPr lang="bg-BG" dirty="0"/>
              <a:t>потребители са хората, които не желаят да пренасят ненужно количество монети, за да могат да си купят и да се насладят на качествени напитки в свободното си време или на работното си място.</a:t>
            </a:r>
            <a:endParaRPr lang="en-US" dirty="0"/>
          </a:p>
          <a:p>
            <a:pPr marL="0" indent="0" algn="just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22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0" y="2996952"/>
            <a:ext cx="8169626" cy="2083125"/>
          </a:xfrm>
        </p:spPr>
      </p:pic>
    </p:spTree>
    <p:extLst>
      <p:ext uri="{BB962C8B-B14F-4D97-AF65-F5344CB8AC3E}">
        <p14:creationId xmlns:p14="http://schemas.microsoft.com/office/powerpoint/2010/main" val="39996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2936"/>
            <a:ext cx="8345996" cy="2173715"/>
          </a:xfrm>
        </p:spPr>
      </p:pic>
    </p:spTree>
    <p:extLst>
      <p:ext uri="{BB962C8B-B14F-4D97-AF65-F5344CB8AC3E}">
        <p14:creationId xmlns:p14="http://schemas.microsoft.com/office/powerpoint/2010/main" val="22256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</a:t>
            </a:r>
            <a:r>
              <a:rPr lang="bg-BG" dirty="0" smtClean="0"/>
              <a:t>поддръжка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3" y="2662665"/>
            <a:ext cx="8340117" cy="2782559"/>
          </a:xfrm>
        </p:spPr>
      </p:pic>
    </p:spTree>
    <p:extLst>
      <p:ext uri="{BB962C8B-B14F-4D97-AF65-F5344CB8AC3E}">
        <p14:creationId xmlns:p14="http://schemas.microsoft.com/office/powerpoint/2010/main" val="316080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Бъдещи насоки за развитие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078466" y="2420888"/>
            <a:ext cx="7381965" cy="34449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/>
              <a:buBlip>
                <a:blip r:embed="rId2"/>
              </a:buBlip>
            </a:pPr>
            <a:r>
              <a:rPr lang="bg-BG" dirty="0" smtClean="0"/>
              <a:t>Добавяне </a:t>
            </a:r>
            <a:r>
              <a:rPr lang="bg-BG" dirty="0" smtClean="0"/>
              <a:t>на опция за употреба на машините като </a:t>
            </a:r>
            <a:r>
              <a:rPr lang="bg-BG" dirty="0" err="1" smtClean="0"/>
              <a:t>киоскове</a:t>
            </a:r>
            <a:endParaRPr lang="bg-BG" dirty="0" smtClean="0"/>
          </a:p>
          <a:p>
            <a:pPr algn="just">
              <a:buFont typeface="Arial"/>
              <a:buBlip>
                <a:blip r:embed="rId2"/>
              </a:buBlip>
            </a:pPr>
            <a:r>
              <a:rPr lang="bg-BG" dirty="0" err="1" smtClean="0"/>
              <a:t>Модуларност</a:t>
            </a:r>
            <a:r>
              <a:rPr lang="bg-BG" dirty="0" smtClean="0"/>
              <a:t> на системата в случай появата на ново поколение машини с различна </a:t>
            </a:r>
            <a:r>
              <a:rPr lang="bg-BG" dirty="0" smtClean="0"/>
              <a:t>архитектура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2025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64704"/>
            <a:ext cx="4558730" cy="5358730"/>
          </a:xfrm>
          <a:prstGeom prst="rect">
            <a:avLst/>
          </a:prstGeom>
        </p:spPr>
      </p:pic>
      <p:sp>
        <p:nvSpPr>
          <p:cNvPr id="6" name="Текстово поле 5"/>
          <p:cNvSpPr txBox="1"/>
          <p:nvPr/>
        </p:nvSpPr>
        <p:spPr>
          <a:xfrm>
            <a:off x="755576" y="1484784"/>
            <a:ext cx="39982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000" dirty="0" smtClean="0"/>
              <a:t>Благодарим </a:t>
            </a:r>
            <a:r>
              <a:rPr lang="bg-BG" sz="5000" dirty="0"/>
              <a:t>за</a:t>
            </a:r>
            <a:r>
              <a:rPr lang="bg-BG" sz="5000" dirty="0" smtClean="0"/>
              <a:t/>
            </a:r>
            <a:br>
              <a:rPr lang="bg-BG" sz="5000" dirty="0" smtClean="0"/>
            </a:br>
            <a:r>
              <a:rPr lang="bg-BG" sz="5000" dirty="0" smtClean="0"/>
              <a:t>вниманието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82504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7" y="836712"/>
            <a:ext cx="6798734" cy="1303867"/>
          </a:xfrm>
        </p:spPr>
        <p:txBody>
          <a:bodyPr>
            <a:normAutofit/>
          </a:bodyPr>
          <a:lstStyle/>
          <a:p>
            <a:pPr algn="l"/>
            <a:r>
              <a:rPr lang="bg-BG" dirty="0"/>
              <a:t>Функционални </a:t>
            </a:r>
            <a:r>
              <a:rPr lang="bg-BG" dirty="0" smtClean="0"/>
              <a:t>изисквания</a:t>
            </a:r>
            <a:br>
              <a:rPr lang="bg-BG" dirty="0" smtClean="0"/>
            </a:br>
            <a:r>
              <a:rPr lang="bg-BG" sz="3300" dirty="0" smtClean="0"/>
              <a:t>Потребителски, </a:t>
            </a:r>
            <a:r>
              <a:rPr lang="bg-BG" sz="3100" dirty="0" smtClean="0"/>
              <a:t>Клиентски</a:t>
            </a:r>
            <a:endParaRPr lang="bg-BG" sz="3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8466" y="2420888"/>
            <a:ext cx="7381965" cy="3444997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bg-BG" dirty="0" smtClean="0"/>
              <a:t>Възможност за избор от широка гама от напитки</a:t>
            </a:r>
          </a:p>
          <a:p>
            <a:pPr>
              <a:buBlip>
                <a:blip r:embed="rId2"/>
              </a:buBlip>
            </a:pPr>
            <a:r>
              <a:rPr lang="bg-BG" dirty="0" smtClean="0"/>
              <a:t>Филтриране на напитките по категория и тип</a:t>
            </a:r>
          </a:p>
          <a:p>
            <a:pPr>
              <a:buBlip>
                <a:blip r:embed="rId2"/>
              </a:buBlip>
            </a:pPr>
            <a:r>
              <a:rPr lang="bg-BG" dirty="0" smtClean="0"/>
              <a:t>Улеснен достъп до набор от препоръчани напитки</a:t>
            </a:r>
          </a:p>
          <a:p>
            <a:pPr>
              <a:buBlip>
                <a:blip r:embed="rId2"/>
              </a:buBlip>
            </a:pPr>
            <a:r>
              <a:rPr lang="bg-BG" dirty="0" smtClean="0"/>
              <a:t>Бързо и безпроблемно плащане чрез безконтактна карта</a:t>
            </a:r>
          </a:p>
          <a:p>
            <a:pPr>
              <a:buFont typeface="Wingdings" panose="05000000000000000000" pitchFamily="2" charset="2"/>
              <a:buChar char="Ø"/>
            </a:pPr>
            <a:endParaRPr lang="bg-B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7" y="908720"/>
            <a:ext cx="6798734" cy="1303867"/>
          </a:xfrm>
        </p:spPr>
        <p:txBody>
          <a:bodyPr>
            <a:normAutofit/>
          </a:bodyPr>
          <a:lstStyle/>
          <a:p>
            <a:pPr algn="l"/>
            <a:r>
              <a:rPr lang="bg-BG" dirty="0"/>
              <a:t>Функционални изисквания</a:t>
            </a:r>
            <a:br>
              <a:rPr lang="bg-BG" dirty="0"/>
            </a:br>
            <a:r>
              <a:rPr lang="bg-BG" sz="3300" dirty="0" smtClean="0"/>
              <a:t>Потребителски, </a:t>
            </a:r>
            <a:r>
              <a:rPr lang="bg-BG" sz="3100" dirty="0" smtClean="0"/>
              <a:t>Администраторски</a:t>
            </a:r>
            <a:endParaRPr lang="bg-BG" sz="3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8466" y="2420888"/>
            <a:ext cx="7381965" cy="3444997"/>
          </a:xfrm>
        </p:spPr>
        <p:txBody>
          <a:bodyPr>
            <a:normAutofit lnSpcReduction="10000"/>
          </a:bodyPr>
          <a:lstStyle/>
          <a:p>
            <a:pPr algn="just">
              <a:buBlip>
                <a:blip r:embed="rId2"/>
              </a:buBlip>
            </a:pPr>
            <a:r>
              <a:rPr lang="bg-BG" dirty="0" smtClean="0"/>
              <a:t>Проверка на наличните съставки в дадена машина 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Създаване на нови напитки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Промяна и премахване на напитки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Възможност за проверка на печалбата за даден период от време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Проверка на продажбите за определен продукт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Качване на системни актуализации</a:t>
            </a:r>
          </a:p>
          <a:p>
            <a:pPr algn="just">
              <a:buBlip>
                <a:blip r:embed="rId2"/>
              </a:buBlip>
            </a:pP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36836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7" y="1196752"/>
            <a:ext cx="6798734" cy="1303867"/>
          </a:xfrm>
        </p:spPr>
        <p:txBody>
          <a:bodyPr>
            <a:normAutofit fontScale="90000"/>
          </a:bodyPr>
          <a:lstStyle/>
          <a:p>
            <a:pPr algn="l"/>
            <a:r>
              <a:rPr lang="bg-BG" dirty="0"/>
              <a:t>Функционални изисквания</a:t>
            </a:r>
            <a:br>
              <a:rPr lang="bg-BG" dirty="0"/>
            </a:br>
            <a:r>
              <a:rPr lang="bg-BG" sz="3600" dirty="0" smtClean="0"/>
              <a:t>Системни</a:t>
            </a:r>
            <a:r>
              <a:rPr lang="bg-BG" dirty="0"/>
              <a:t/>
            </a:r>
            <a:br>
              <a:rPr lang="bg-BG" dirty="0"/>
            </a:br>
            <a:endParaRPr lang="bg-BG" sz="3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8466" y="2420888"/>
            <a:ext cx="7381965" cy="3444997"/>
          </a:xfrm>
        </p:spPr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bg-BG" dirty="0" smtClean="0"/>
              <a:t>Проверка за налични съставки за приготвяне на поръчката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Извеждане на съобщение за грешка при проблем с приготвянето или плащането на поръчката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Изготвяне на отчет за всички покупки през деня 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Автоматизирана проверка за актуализация на локалния софтуер и локалната база данни</a:t>
            </a:r>
          </a:p>
          <a:p>
            <a:pPr algn="just">
              <a:buBlip>
                <a:blip r:embed="rId2"/>
              </a:buBlip>
            </a:pP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4563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8" y="1628800"/>
            <a:ext cx="6798734" cy="713461"/>
          </a:xfrm>
        </p:spPr>
        <p:txBody>
          <a:bodyPr>
            <a:normAutofit fontScale="90000"/>
          </a:bodyPr>
          <a:lstStyle/>
          <a:p>
            <a:pPr algn="l"/>
            <a:r>
              <a:rPr lang="bg-BG" dirty="0" smtClean="0"/>
              <a:t>Нефункционални</a:t>
            </a:r>
            <a:r>
              <a:rPr lang="bg-BG" sz="3600" dirty="0" smtClean="0"/>
              <a:t> изисквания</a:t>
            </a:r>
            <a:r>
              <a:rPr lang="bg-BG" sz="3600" dirty="0"/>
              <a:t/>
            </a:r>
            <a:br>
              <a:rPr lang="bg-BG" sz="3600" dirty="0"/>
            </a:br>
            <a:r>
              <a:rPr lang="bg-BG" sz="3100" dirty="0" err="1"/>
              <a:t>Изисквания</a:t>
            </a:r>
            <a:r>
              <a:rPr lang="bg-BG" sz="3100" dirty="0"/>
              <a:t> за производителност</a:t>
            </a:r>
            <a:r>
              <a:rPr lang="en-US" sz="3600" dirty="0"/>
              <a:t/>
            </a:r>
            <a:br>
              <a:rPr lang="en-US" sz="3600" dirty="0"/>
            </a:br>
            <a:endParaRPr lang="bg-BG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bg-BG" sz="2000" dirty="0" smtClean="0"/>
              <a:t>Системата </a:t>
            </a:r>
            <a:r>
              <a:rPr lang="bg-BG" sz="2000" dirty="0"/>
              <a:t>трябва да функционира по всяко време на денонощието.</a:t>
            </a:r>
            <a:endParaRPr lang="en-US" sz="2000" dirty="0"/>
          </a:p>
          <a:p>
            <a:pPr algn="just">
              <a:buBlip>
                <a:blip r:embed="rId2"/>
              </a:buBlip>
            </a:pPr>
            <a:r>
              <a:rPr lang="bg-BG" sz="2000" dirty="0"/>
              <a:t>Системата трябва да може да обработва последователни поръчки без да спира работа в продължение на поне два часа.</a:t>
            </a:r>
            <a:endParaRPr lang="en-US" sz="2000" dirty="0"/>
          </a:p>
          <a:p>
            <a:pPr algn="just">
              <a:buBlip>
                <a:blip r:embed="rId2"/>
              </a:buBlip>
            </a:pPr>
            <a:r>
              <a:rPr lang="bg-BG" sz="2000" dirty="0"/>
              <a:t>Всяка заявка за продукт трябва да бъде обработена от системата за не повече от 0.001 секунди</a:t>
            </a:r>
            <a:endParaRPr lang="en-US" sz="2000" dirty="0"/>
          </a:p>
          <a:p>
            <a:pPr algn="just">
              <a:buBlip>
                <a:blip r:embed="rId2"/>
              </a:buBlip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рганични">
  <a:themeElements>
    <a:clrScheme name="Органични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Органични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Органичн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689</TotalTime>
  <Words>485</Words>
  <Application>Microsoft Office PowerPoint</Application>
  <PresentationFormat>Презентация на цял екран (4:3)</PresentationFormat>
  <Paragraphs>98</Paragraphs>
  <Slides>54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54</vt:i4>
      </vt:variant>
    </vt:vector>
  </HeadingPairs>
  <TitlesOfParts>
    <vt:vector size="59" baseType="lpstr">
      <vt:lpstr>Arial</vt:lpstr>
      <vt:lpstr>Calibri</vt:lpstr>
      <vt:lpstr>Garamond</vt:lpstr>
      <vt:lpstr>Wingdings</vt:lpstr>
      <vt:lpstr>Органични</vt:lpstr>
      <vt:lpstr>Презентация на PowerPoint</vt:lpstr>
      <vt:lpstr>Съдържание</vt:lpstr>
      <vt:lpstr>Съдържание</vt:lpstr>
      <vt:lpstr>Обхват и перспективи</vt:lpstr>
      <vt:lpstr>Потребители на проекта</vt:lpstr>
      <vt:lpstr>Функционални изисквания Потребителски, Клиентски</vt:lpstr>
      <vt:lpstr>Функционални изисквания Потребителски, Администраторски</vt:lpstr>
      <vt:lpstr>Функционални изисквания Системни </vt:lpstr>
      <vt:lpstr>Нефункционални изисквания Изисквания за производителност </vt:lpstr>
      <vt:lpstr>Нефункционални изисквания Изисквания за безопасност 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Диаграма за потребителските употреби</vt:lpstr>
      <vt:lpstr>Диаграма за потребителските употреби</vt:lpstr>
      <vt:lpstr>Диаграма на последователност за клиент</vt:lpstr>
      <vt:lpstr>Диаграма на последователност за администратор</vt:lpstr>
      <vt:lpstr>Диаграма на последователност за администратор</vt:lpstr>
      <vt:lpstr>Диаграма на последователност за администратор</vt:lpstr>
      <vt:lpstr>Диаграма на последователност за администратор</vt:lpstr>
      <vt:lpstr>Диаграма на последователност за администратор</vt:lpstr>
      <vt:lpstr>Диаграма на последователност за администратор</vt:lpstr>
      <vt:lpstr>Пакетна диаграма</vt:lpstr>
      <vt:lpstr>Клас диаграма</vt:lpstr>
      <vt:lpstr>Диаграми за активност за клиенти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поддръжка</vt:lpstr>
      <vt:lpstr>Бъдещи насоки за развитие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Dessy</dc:creator>
  <cp:lastModifiedBy>Георги Атанасов</cp:lastModifiedBy>
  <cp:revision>110</cp:revision>
  <dcterms:created xsi:type="dcterms:W3CDTF">2012-10-30T14:08:05Z</dcterms:created>
  <dcterms:modified xsi:type="dcterms:W3CDTF">2019-01-18T18:07:58Z</dcterms:modified>
</cp:coreProperties>
</file>